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unghi drep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ă liberă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ă liberă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ă liberă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drep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itlu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În zigzag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În zigzag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ă liberă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unghi drep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drep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În zigzag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În zigzag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ă liberă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ă liberă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unghi drep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drep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38E77E-2989-4777-B407-765195EE42BE}" type="datetimeFigureOut">
              <a:rPr lang="ro-RO" smtClean="0"/>
              <a:pPr/>
              <a:t>20.11.2023</a:t>
            </a:fld>
            <a:endParaRPr lang="ro-RO"/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FA5DD2-ADCA-493F-B5E9-7D548C993DD5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Esh75mbmuc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321468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o-RO" b="1" dirty="0" smtClean="0">
                <a:solidFill>
                  <a:schemeClr val="tx1"/>
                </a:solidFill>
              </a:rPr>
              <a:t/>
            </a:r>
            <a:br>
              <a:rPr lang="ro-RO" b="1" dirty="0" smtClean="0">
                <a:solidFill>
                  <a:schemeClr val="tx1"/>
                </a:solidFill>
              </a:rPr>
            </a:br>
            <a:r>
              <a:rPr lang="ro-RO" b="1" dirty="0" smtClean="0">
                <a:solidFill>
                  <a:schemeClr val="tx1"/>
                </a:solidFill>
              </a:rPr>
              <a:t/>
            </a:r>
            <a:br>
              <a:rPr lang="ro-RO" b="1" dirty="0" smtClean="0">
                <a:solidFill>
                  <a:schemeClr val="tx1"/>
                </a:solidFill>
              </a:rPr>
            </a:br>
            <a:r>
              <a:rPr lang="ro-RO" b="1" dirty="0" smtClean="0">
                <a:solidFill>
                  <a:schemeClr val="tx1"/>
                </a:solidFill>
              </a:rPr>
              <a:t/>
            </a:r>
            <a:br>
              <a:rPr lang="ro-RO" b="1" dirty="0" smtClean="0">
                <a:solidFill>
                  <a:schemeClr val="tx1"/>
                </a:solidFill>
              </a:rPr>
            </a:br>
            <a:r>
              <a:rPr lang="ro-RO" dirty="0" smtClean="0">
                <a:solidFill>
                  <a:schemeClr val="tx1"/>
                </a:solidFill>
              </a:rPr>
              <a:t/>
            </a:r>
            <a:br>
              <a:rPr lang="ro-RO" dirty="0" smtClean="0">
                <a:solidFill>
                  <a:schemeClr val="tx1"/>
                </a:solidFill>
              </a:rPr>
            </a:br>
            <a:r>
              <a:rPr lang="ro-RO" dirty="0" smtClean="0">
                <a:solidFill>
                  <a:schemeClr val="tx1"/>
                </a:solidFill>
              </a:rPr>
              <a:t/>
            </a:r>
            <a:br>
              <a:rPr lang="ro-RO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ro-RO" dirty="0">
                <a:solidFill>
                  <a:schemeClr val="tx1"/>
                </a:solidFill>
              </a:rPr>
              <a:t/>
            </a:r>
            <a:br>
              <a:rPr lang="ro-RO" dirty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o-RO" sz="2200" dirty="0" smtClean="0">
                <a:solidFill>
                  <a:schemeClr val="tx1"/>
                </a:solidFill>
              </a:rPr>
              <a:t>Marbella, Spania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o-RO" sz="2200" dirty="0" smtClean="0">
                <a:solidFill>
                  <a:schemeClr val="tx1"/>
                </a:solidFill>
              </a:rPr>
              <a:t>19-23 septembrie 2022</a:t>
            </a:r>
            <a:r>
              <a:rPr lang="ro-RO" dirty="0">
                <a:solidFill>
                  <a:schemeClr val="tx1"/>
                </a:solidFill>
              </a:rPr>
              <a:t/>
            </a:r>
            <a:br>
              <a:rPr lang="ro-RO" dirty="0">
                <a:solidFill>
                  <a:schemeClr val="tx1"/>
                </a:solidFill>
              </a:rPr>
            </a:b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078" y="5517232"/>
            <a:ext cx="7992888" cy="6480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o-RO" sz="2400" dirty="0"/>
              <a:t>Prof. Alexandru </a:t>
            </a:r>
            <a:r>
              <a:rPr lang="ro-RO" sz="2400" dirty="0" err="1" smtClean="0"/>
              <a:t>Bondu</a:t>
            </a:r>
            <a:endParaRPr lang="ro-RO" sz="2400" dirty="0" smtClean="0"/>
          </a:p>
          <a:p>
            <a:pPr algn="ctr"/>
            <a:r>
              <a:rPr lang="ro-RO" sz="2400" dirty="0" smtClean="0"/>
              <a:t>Specialitatea: </a:t>
            </a:r>
            <a:r>
              <a:rPr lang="ro-RO" sz="2400" smtClean="0"/>
              <a:t>pian principal </a:t>
            </a:r>
            <a:endParaRPr lang="ro-RO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CBD573-8081-771C-7740-5AF887FB9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42852"/>
            <a:ext cx="2429998" cy="1760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C5356F-6743-14F9-40BA-B8E1A89A1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4000500" cy="1143000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500034" y="2000240"/>
            <a:ext cx="81439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3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COACHING IN EDUCATION</a:t>
            </a:r>
            <a:br>
              <a:rPr lang="ro-RO" sz="43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o-RO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2021-1-RO01-KA121-VET-000011426</a:t>
            </a:r>
            <a:r>
              <a:rPr lang="ro-RO" sz="43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o-RO" sz="2800" dirty="0" smtClean="0">
              <a:latin typeface="+mj-lt"/>
            </a:endParaRPr>
          </a:p>
          <a:p>
            <a:pPr>
              <a:buNone/>
            </a:pPr>
            <a:endParaRPr lang="ro-RO" sz="2800" dirty="0" smtClean="0">
              <a:latin typeface="+mj-lt"/>
            </a:endParaRPr>
          </a:p>
          <a:p>
            <a:pPr>
              <a:buNone/>
            </a:pPr>
            <a:r>
              <a:rPr lang="ro-RO" sz="2800" dirty="0" smtClean="0">
                <a:latin typeface="+mj-lt"/>
              </a:rPr>
              <a:t>	   Activități </a:t>
            </a:r>
          </a:p>
          <a:p>
            <a:pPr>
              <a:buNone/>
            </a:pPr>
            <a:r>
              <a:rPr lang="ro-RO" sz="2800" dirty="0" smtClean="0">
                <a:latin typeface="+mj-lt"/>
              </a:rPr>
              <a:t>	    inedite</a:t>
            </a:r>
            <a:endParaRPr lang="ro-RO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chemeClr val="tx1"/>
                </a:solidFill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</a:rPr>
              <a:t>xperiențe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o-RO" sz="2400" dirty="0" smtClean="0">
                <a:solidFill>
                  <a:schemeClr val="tx1"/>
                </a:solidFill>
              </a:rPr>
              <a:t>acumulate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în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participării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o-RO" sz="2400" dirty="0" smtClean="0">
                <a:solidFill>
                  <a:schemeClr val="tx1"/>
                </a:solidFill>
              </a:rPr>
              <a:t>la curs:</a:t>
            </a:r>
            <a:endParaRPr lang="ro-RO" sz="2400" dirty="0">
              <a:solidFill>
                <a:schemeClr val="tx1"/>
              </a:solidFill>
            </a:endParaRPr>
          </a:p>
        </p:txBody>
      </p:sp>
      <p:pic>
        <p:nvPicPr>
          <p:cNvPr id="4" name="Imagine 3" descr="legat la oc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285860"/>
            <a:ext cx="3921454" cy="52460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o-RO" sz="2800" dirty="0" smtClean="0"/>
          </a:p>
          <a:p>
            <a:pPr algn="ctr">
              <a:buNone/>
            </a:pPr>
            <a:r>
              <a:rPr lang="ro-RO" sz="2800" dirty="0" smtClean="0"/>
              <a:t>”Să fii lider presupune o combinație de strategie și caracter. Dacă trebuie să renunți la una, renunță la strategie”</a:t>
            </a:r>
          </a:p>
          <a:p>
            <a:pPr algn="just">
              <a:buNone/>
            </a:pPr>
            <a:r>
              <a:rPr lang="ro-RO" sz="2800" dirty="0" smtClean="0"/>
              <a:t> </a:t>
            </a:r>
          </a:p>
          <a:p>
            <a:pPr algn="just">
              <a:buNone/>
            </a:pPr>
            <a:r>
              <a:rPr lang="ro-RO" sz="2800" dirty="0" smtClean="0"/>
              <a:t>					H. Norman Schwarzkopf</a:t>
            </a:r>
            <a:endParaRPr lang="ro-RO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844824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     </a:t>
            </a:r>
            <a:r>
              <a:rPr lang="en-US" sz="2400" dirty="0" err="1" smtClean="0"/>
              <a:t>Proiectul</a:t>
            </a:r>
            <a:r>
              <a:rPr lang="en-US" sz="2400" dirty="0" smtClean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realizat</a:t>
            </a:r>
            <a:r>
              <a:rPr lang="en-US" sz="2400" dirty="0"/>
              <a:t> cu </a:t>
            </a:r>
            <a:r>
              <a:rPr lang="en-US" sz="2400" dirty="0" err="1"/>
              <a:t>sprijinul</a:t>
            </a:r>
            <a:r>
              <a:rPr lang="en-US" sz="2400" dirty="0"/>
              <a:t> </a:t>
            </a:r>
            <a:r>
              <a:rPr lang="en-US" sz="2400" dirty="0" err="1"/>
              <a:t>financiar</a:t>
            </a:r>
            <a:r>
              <a:rPr lang="en-US" sz="2400" dirty="0"/>
              <a:t> al </a:t>
            </a:r>
            <a:r>
              <a:rPr lang="en-US" sz="2400" dirty="0" err="1"/>
              <a:t>Comisiei</a:t>
            </a:r>
            <a:r>
              <a:rPr lang="en-US" sz="2400" dirty="0"/>
              <a:t> </a:t>
            </a:r>
            <a:r>
              <a:rPr lang="en-US" sz="2400" dirty="0" err="1"/>
              <a:t>Europene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cadrul</a:t>
            </a:r>
            <a:r>
              <a:rPr lang="en-US" sz="2400" dirty="0"/>
              <a:t> </a:t>
            </a:r>
            <a:r>
              <a:rPr lang="en-US" sz="2400" dirty="0" err="1"/>
              <a:t>Programului</a:t>
            </a:r>
            <a:r>
              <a:rPr lang="en-US" sz="2400" dirty="0"/>
              <a:t> ERASMUS+, </a:t>
            </a:r>
            <a:r>
              <a:rPr lang="en-US" sz="2400" dirty="0" err="1"/>
              <a:t>acţiunea</a:t>
            </a:r>
            <a:r>
              <a:rPr lang="en-US" sz="2400" dirty="0"/>
              <a:t> KA1, </a:t>
            </a:r>
            <a:r>
              <a:rPr lang="en-US" sz="2400" dirty="0" err="1"/>
              <a:t>proiecte</a:t>
            </a:r>
            <a:r>
              <a:rPr lang="en-US" sz="2400" dirty="0"/>
              <a:t> de </a:t>
            </a:r>
            <a:r>
              <a:rPr lang="en-US" sz="2400" dirty="0" err="1"/>
              <a:t>mobilitate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Informațiile</a:t>
            </a:r>
            <a:r>
              <a:rPr lang="en-US" sz="2400" dirty="0" smtClean="0"/>
              <a:t> </a:t>
            </a:r>
            <a:r>
              <a:rPr lang="en-US" sz="2400" dirty="0" err="1"/>
              <a:t>furnizate</a:t>
            </a:r>
            <a:r>
              <a:rPr lang="en-US" sz="2400" dirty="0"/>
              <a:t> </a:t>
            </a:r>
            <a:r>
              <a:rPr lang="en-US" sz="2400" dirty="0" err="1"/>
              <a:t>reprezintă</a:t>
            </a:r>
            <a:r>
              <a:rPr lang="en-US" sz="2400" dirty="0"/>
              <a:t> </a:t>
            </a:r>
            <a:r>
              <a:rPr lang="en-US" sz="2400" dirty="0" err="1"/>
              <a:t>responsabilitatea</a:t>
            </a:r>
            <a:r>
              <a:rPr lang="en-US" sz="2400" dirty="0"/>
              <a:t> </a:t>
            </a:r>
            <a:r>
              <a:rPr lang="en-US" sz="2400" dirty="0" err="1"/>
              <a:t>exclusivă</a:t>
            </a:r>
            <a:r>
              <a:rPr lang="en-US" sz="2400" dirty="0"/>
              <a:t> a </a:t>
            </a:r>
            <a:r>
              <a:rPr lang="en-US" sz="2400" dirty="0" err="1"/>
              <a:t>autorului</a:t>
            </a:r>
            <a:r>
              <a:rPr lang="en-US" sz="2400" dirty="0"/>
              <a:t>, </a:t>
            </a:r>
            <a:r>
              <a:rPr lang="en-US" sz="2400" dirty="0" err="1"/>
              <a:t>iar</a:t>
            </a:r>
            <a:r>
              <a:rPr lang="en-US" sz="2400" dirty="0"/>
              <a:t> A.N.P.C.D.E.F.P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Comisia</a:t>
            </a:r>
            <a:r>
              <a:rPr lang="en-US" sz="2400" dirty="0"/>
              <a:t> </a:t>
            </a:r>
            <a:r>
              <a:rPr lang="en-US" sz="2400" dirty="0" err="1"/>
              <a:t>Europeană</a:t>
            </a:r>
            <a:r>
              <a:rPr lang="en-US" sz="2400" dirty="0"/>
              <a:t> nu </a:t>
            </a:r>
            <a:r>
              <a:rPr lang="en-US" sz="2400" dirty="0" err="1"/>
              <a:t>sunt</a:t>
            </a:r>
            <a:r>
              <a:rPr lang="en-US" sz="2400" dirty="0"/>
              <a:t> </a:t>
            </a:r>
            <a:r>
              <a:rPr lang="en-US" sz="2400" dirty="0" err="1"/>
              <a:t>responsabile</a:t>
            </a:r>
            <a:r>
              <a:rPr lang="en-US" sz="2400" dirty="0"/>
              <a:t> pentru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care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folosit</a:t>
            </a:r>
            <a:r>
              <a:rPr lang="en-US" sz="2400" dirty="0"/>
              <a:t> </a:t>
            </a:r>
            <a:r>
              <a:rPr lang="en-US" sz="2400" dirty="0" err="1"/>
              <a:t>conținutul</a:t>
            </a:r>
            <a:r>
              <a:rPr lang="en-US" sz="2400" dirty="0"/>
              <a:t> </a:t>
            </a:r>
            <a:r>
              <a:rPr lang="en-US" sz="2400" dirty="0" err="1"/>
              <a:t>acestor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72609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o-RO" sz="2800" dirty="0" smtClean="0"/>
          </a:p>
          <a:p>
            <a:pPr algn="ctr">
              <a:buNone/>
            </a:pPr>
            <a:r>
              <a:rPr lang="ro-RO" sz="2800" dirty="0" smtClean="0"/>
              <a:t>Vă mulțumesc!</a:t>
            </a:r>
          </a:p>
          <a:p>
            <a:pPr algn="ctr">
              <a:buNone/>
            </a:pPr>
            <a:r>
              <a:rPr lang="ro-RO" sz="2800" dirty="0" smtClean="0"/>
              <a:t>Prof. Alexandru </a:t>
            </a:r>
            <a:r>
              <a:rPr lang="ro-RO" sz="2800" dirty="0" err="1" smtClean="0"/>
              <a:t>Bondu</a:t>
            </a:r>
            <a:endParaRPr lang="ro-RO" sz="2800" dirty="0" smtClean="0"/>
          </a:p>
          <a:p>
            <a:pPr algn="ctr">
              <a:buNone/>
            </a:pPr>
            <a:r>
              <a:rPr lang="ro-RO" sz="2800" dirty="0" smtClean="0"/>
              <a:t>Liceul de Arte ”Bălașa Doamna”</a:t>
            </a:r>
            <a:endParaRPr lang="ro-RO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e este coaching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72816"/>
            <a:ext cx="7505511" cy="395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o-RO" dirty="0" smtClean="0">
              <a:hlinkClick r:id="rId2"/>
            </a:endParaRPr>
          </a:p>
          <a:p>
            <a:pPr algn="ctr">
              <a:buNone/>
            </a:pPr>
            <a:endParaRPr lang="ro-RO" dirty="0" smtClean="0">
              <a:hlinkClick r:id="rId2"/>
            </a:endParaRPr>
          </a:p>
          <a:p>
            <a:pPr algn="ctr">
              <a:buNone/>
            </a:pPr>
            <a:endParaRPr lang="ro-RO" dirty="0" smtClean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o-RO" sz="2800" b="0" dirty="0" smtClean="0">
                <a:solidFill>
                  <a:schemeClr val="tx1"/>
                </a:solidFill>
                <a:effectLst/>
              </a:rPr>
              <a:t>Ce este </a:t>
            </a:r>
            <a:r>
              <a:rPr lang="ro-RO" sz="2800" b="0" dirty="0" err="1" smtClean="0">
                <a:solidFill>
                  <a:schemeClr val="tx1"/>
                </a:solidFill>
                <a:effectLst/>
              </a:rPr>
              <a:t>COACHING-ul</a:t>
            </a:r>
            <a:endParaRPr lang="ro-RO" sz="28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nu grese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8" y="285728"/>
            <a:ext cx="8707498" cy="48979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o-RO" sz="28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buNone/>
            </a:pPr>
            <a:r>
              <a:rPr lang="ro-RO" sz="2800" b="1" dirty="0" smtClean="0">
                <a:solidFill>
                  <a:schemeClr val="bg1"/>
                </a:solidFill>
                <a:latin typeface="+mj-lt"/>
              </a:rPr>
              <a:t>Termenul </a:t>
            </a:r>
            <a:r>
              <a:rPr lang="ro-RO" sz="2800" b="1" dirty="0" err="1" smtClean="0">
                <a:solidFill>
                  <a:schemeClr val="bg1"/>
                </a:solidFill>
                <a:latin typeface="+mj-lt"/>
              </a:rPr>
              <a:t>coaching</a:t>
            </a:r>
            <a:r>
              <a:rPr lang="ro-RO" sz="2800" b="1" dirty="0" smtClean="0">
                <a:solidFill>
                  <a:schemeClr val="bg1"/>
                </a:solidFill>
                <a:latin typeface="+mj-lt"/>
              </a:rPr>
              <a:t> provine din sport , domeniu în care antrenorii nu se concentrează pe greșeli, ci pe îmbunătățirea </a:t>
            </a:r>
            <a:r>
              <a:rPr lang="ro-RO" sz="2800" b="1" dirty="0" err="1" smtClean="0">
                <a:solidFill>
                  <a:schemeClr val="bg1"/>
                </a:solidFill>
                <a:latin typeface="+mj-lt"/>
              </a:rPr>
              <a:t>performaței</a:t>
            </a:r>
            <a:r>
              <a:rPr lang="ro-RO" sz="2800" b="1" dirty="0" smtClean="0">
                <a:solidFill>
                  <a:schemeClr val="bg1"/>
                </a:solidFill>
                <a:latin typeface="+mj-lt"/>
              </a:rPr>
              <a:t> pentru următorul concurs.</a:t>
            </a:r>
            <a:endParaRPr lang="ro-RO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sarcini concre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74" y="803406"/>
            <a:ext cx="6291650" cy="5554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o-RO" sz="2800" dirty="0" smtClean="0"/>
          </a:p>
          <a:p>
            <a:pPr algn="ctr">
              <a:buNone/>
            </a:pPr>
            <a:r>
              <a:rPr lang="ro-RO" sz="2800" dirty="0" smtClean="0"/>
              <a:t>Spre deosebire de educație, care vizează o dezvoltare generală a persoanei, </a:t>
            </a:r>
            <a:r>
              <a:rPr lang="ro-RO" sz="2800" dirty="0" err="1" smtClean="0"/>
              <a:t>coaching-ul</a:t>
            </a:r>
            <a:r>
              <a:rPr lang="ro-RO" sz="2800" dirty="0" smtClean="0"/>
              <a:t> se focalizează pe sarcini concrete.</a:t>
            </a:r>
            <a:endParaRPr lang="ro-R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2800" dirty="0" err="1" smtClean="0"/>
              <a:t>Coaching-ul</a:t>
            </a:r>
            <a:r>
              <a:rPr lang="ro-RO" sz="2800" dirty="0" smtClean="0"/>
              <a:t> este despre autoîmplinire, despre optimizare și performanță. Este capacitatea de a fi alături de un altul, acceptându-l așa cum este, convinși fiind că are un potențial deosebit pe care nu și l-a descoperit/exploatat</a:t>
            </a:r>
            <a:endParaRPr lang="ro-RO" sz="2800" dirty="0"/>
          </a:p>
        </p:txBody>
      </p:sp>
      <p:pic>
        <p:nvPicPr>
          <p:cNvPr id="4" name="Imagine 3" descr="accept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00372"/>
            <a:ext cx="6092847" cy="295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lie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-142900"/>
            <a:ext cx="9144000" cy="55517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o-RO" sz="28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o-RO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 </a:t>
            </a:r>
            <a:r>
              <a:rPr lang="ro-RO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coach</a:t>
            </a:r>
            <a:r>
              <a:rPr lang="ro-RO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trebuie să fie empatic, deschis la minte și suflet, deschis la nou, cu o mare capacitate de transfer a </a:t>
            </a:r>
            <a:r>
              <a:rPr lang="ro-RO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cunoștiințelor</a:t>
            </a:r>
            <a:r>
              <a:rPr lang="ro-RO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o-RO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ro-RO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emoțiilor, să fie un bun lider.</a:t>
            </a:r>
            <a:endParaRPr lang="en-US" sz="28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6 lie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"/>
            <a:ext cx="9001156" cy="57620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o-RO" sz="2800" dirty="0" smtClean="0">
                <a:latin typeface="+mj-lt"/>
              </a:rPr>
              <a:t>Munca în echipă</a:t>
            </a:r>
            <a:endParaRPr lang="ro-RO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o-RO" sz="2400" dirty="0" err="1" smtClean="0">
                <a:solidFill>
                  <a:schemeClr val="tx1"/>
                </a:solidFill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</a:rPr>
              <a:t>xperiențe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o-RO" sz="2400" dirty="0" smtClean="0">
                <a:solidFill>
                  <a:schemeClr val="tx1"/>
                </a:solidFill>
              </a:rPr>
              <a:t>acumulate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în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participării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o-RO" sz="2400" dirty="0" smtClean="0">
                <a:solidFill>
                  <a:schemeClr val="tx1"/>
                </a:solidFill>
              </a:rPr>
              <a:t>la curs:</a:t>
            </a:r>
            <a:endParaRPr lang="ro-RO" sz="2400" dirty="0">
              <a:solidFill>
                <a:schemeClr val="tx1"/>
              </a:solidFill>
            </a:endParaRPr>
          </a:p>
        </p:txBody>
      </p:sp>
      <p:pic>
        <p:nvPicPr>
          <p:cNvPr id="4" name="Imagine 3" descr="munca echi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214554"/>
            <a:ext cx="4098383" cy="3066103"/>
          </a:xfrm>
          <a:prstGeom prst="rect">
            <a:avLst/>
          </a:prstGeom>
        </p:spPr>
      </p:pic>
      <p:pic>
        <p:nvPicPr>
          <p:cNvPr id="5" name="Imagine 4" descr="2 munca echi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3116"/>
            <a:ext cx="4214842" cy="3081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o-RO" sz="2800" dirty="0" smtClean="0"/>
              <a:t>Provocări </a:t>
            </a:r>
            <a:endParaRPr lang="ro-RO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chemeClr val="tx1"/>
                </a:solidFill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</a:rPr>
              <a:t>xperiențe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o-RO" sz="2400" dirty="0" smtClean="0">
                <a:solidFill>
                  <a:schemeClr val="tx1"/>
                </a:solidFill>
              </a:rPr>
              <a:t>acumulate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în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participării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o-RO" sz="2400" dirty="0" smtClean="0">
                <a:solidFill>
                  <a:schemeClr val="tx1"/>
                </a:solidFill>
              </a:rPr>
              <a:t>la curs:</a:t>
            </a:r>
            <a:endParaRPr lang="ro-RO" sz="2400" dirty="0">
              <a:solidFill>
                <a:schemeClr val="tx1"/>
              </a:solidFill>
            </a:endParaRPr>
          </a:p>
        </p:txBody>
      </p:sp>
      <p:pic>
        <p:nvPicPr>
          <p:cNvPr id="4" name="Imagine 3" descr="plaste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928934"/>
            <a:ext cx="4762512" cy="2381256"/>
          </a:xfrm>
          <a:prstGeom prst="rect">
            <a:avLst/>
          </a:prstGeom>
        </p:spPr>
      </p:pic>
      <p:pic>
        <p:nvPicPr>
          <p:cNvPr id="5" name="Imagine 4" descr="2 plasti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928802"/>
            <a:ext cx="3028004" cy="40478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ență">
  <a:themeElements>
    <a:clrScheme name="Particularizare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B8383"/>
      </a:accent1>
      <a:accent2>
        <a:srgbClr val="9B2D1F"/>
      </a:accent2>
      <a:accent3>
        <a:srgbClr val="868686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urență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ență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249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Concurență</vt:lpstr>
      <vt:lpstr>            Marbella, Spania 19-23 septembrie 2022 </vt:lpstr>
      <vt:lpstr>Ce este COACHING-ul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Experiențe acumulate în urma participării la curs:</vt:lpstr>
      <vt:lpstr>Experiențe acumulate în urma participării la curs:</vt:lpstr>
      <vt:lpstr>Experiențe acumulate în urma participării la curs: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IMPORTANŢA GÂNDIRII CREATIVE ÎN PEDAGOGIA INSTRUMENTALĂ   Prof. Bondu Alexandru, prof. Cristea Baroţi Sorin  Liceul de Arte “Bălaşa Doamna”, Târgovişte, Dâmboviţa 18 mai 2018</dc:title>
  <dc:creator>Alex</dc:creator>
  <cp:lastModifiedBy>mihaela</cp:lastModifiedBy>
  <cp:revision>56</cp:revision>
  <dcterms:created xsi:type="dcterms:W3CDTF">2018-05-10T05:38:03Z</dcterms:created>
  <dcterms:modified xsi:type="dcterms:W3CDTF">2023-11-20T18:43:45Z</dcterms:modified>
</cp:coreProperties>
</file>